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6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0A4"/>
    <a:srgbClr val="C00000"/>
    <a:srgbClr val="2C72C7"/>
    <a:srgbClr val="FF0D16"/>
    <a:srgbClr val="FF0719"/>
    <a:srgbClr val="FF0C16"/>
    <a:srgbClr val="0C84CC"/>
    <a:srgbClr val="007EC9"/>
    <a:srgbClr val="0ECFD8"/>
    <a:srgbClr val="36A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B278-8C12-449A-A925-99EFC842FB64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5CC3-2321-45AE-BA52-F3AE7137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7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504" y="1916832"/>
            <a:ext cx="8928992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47351-08FA-400C-BF36-73F860CC8A0E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4" y="188640"/>
            <a:ext cx="178292" cy="71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1" i="0" kern="1200">
          <a:solidFill>
            <a:srgbClr val="949494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800" kern="1200">
          <a:solidFill>
            <a:srgbClr val="000105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80" y="1484784"/>
            <a:ext cx="8352928" cy="930395"/>
          </a:xfrm>
        </p:spPr>
        <p:txBody>
          <a:bodyPr/>
          <a:lstStyle/>
          <a:p>
            <a:pPr marL="182563" indent="0" algn="l"/>
            <a:r>
              <a:rPr lang="ru-RU" sz="2800" dirty="0">
                <a:solidFill>
                  <a:srgbClr val="007EC9"/>
                </a:solidFill>
                <a:latin typeface="Myriad Pro" panose="020B0503030403020204" pitchFamily="34" charset="0"/>
              </a:rPr>
              <a:t>Система естественно - научных практикумов с использованием робототехники в сетевом взаимодействии образовательных учреждений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4648" y="3352924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общеобразовательное учреждение «Средняя общеобразовательная школа № 7» города Чайковский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Адрес: Пермский край, г. Чайковский, Проспект Победы, д. 2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Email</a:t>
            </a:r>
            <a:r>
              <a:rPr lang="ru-RU" dirty="0" smtClean="0"/>
              <a:t>: </a:t>
            </a:r>
            <a:r>
              <a:rPr lang="en-US" dirty="0" smtClean="0"/>
              <a:t>moysoh7@mail.ru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+7 34241 2 50 00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527178"/>
            <a:ext cx="1878732" cy="18722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021" y="4293096"/>
            <a:ext cx="278685" cy="2786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40" y="4797152"/>
            <a:ext cx="278685" cy="2786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39" y="5310555"/>
            <a:ext cx="278685" cy="27868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618" y="3501008"/>
            <a:ext cx="278685" cy="27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1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СУТЬ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360712" y="1282672"/>
            <a:ext cx="7466970" cy="4104456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rgbClr val="0E50A4"/>
                </a:solidFill>
              </a:rPr>
              <a:t>Организация </a:t>
            </a:r>
            <a:r>
              <a:rPr lang="ru-RU" sz="2000" b="1" dirty="0">
                <a:solidFill>
                  <a:srgbClr val="0E50A4"/>
                </a:solidFill>
              </a:rPr>
              <a:t>деятельности сети образовательных </a:t>
            </a:r>
            <a:r>
              <a:rPr lang="ru-RU" sz="2000" b="1" dirty="0" smtClean="0">
                <a:solidFill>
                  <a:srgbClr val="0E50A4"/>
                </a:solidFill>
              </a:rPr>
              <a:t>организаций</a:t>
            </a:r>
            <a:endParaRPr lang="ru-RU" sz="2000" b="1" dirty="0">
              <a:solidFill>
                <a:srgbClr val="0E50A4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Основная </a:t>
            </a:r>
            <a:r>
              <a:rPr lang="ru-RU" sz="2000" b="1" dirty="0">
                <a:solidFill>
                  <a:srgbClr val="C00000"/>
                </a:solidFill>
              </a:rPr>
              <a:t>идея деятельности сети </a:t>
            </a:r>
            <a:r>
              <a:rPr lang="ru-RU" sz="2000" dirty="0"/>
              <a:t>заключается в создании пространства сотрудничества образовательных организаций различного типа </a:t>
            </a:r>
            <a:r>
              <a:rPr lang="ru-RU" sz="1600" dirty="0"/>
              <a:t>(детских садов, школ, учреждений дополнительного и профессионального образования).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Содержательное </a:t>
            </a:r>
            <a:r>
              <a:rPr lang="ru-RU" sz="2000" b="1" dirty="0">
                <a:solidFill>
                  <a:srgbClr val="C00000"/>
                </a:solidFill>
              </a:rPr>
              <a:t>ядро создаваемого пространства </a:t>
            </a:r>
            <a:r>
              <a:rPr lang="ru-RU" sz="2000" dirty="0"/>
              <a:t>– естественно – научные </a:t>
            </a:r>
            <a:r>
              <a:rPr lang="ru-RU" sz="2000" dirty="0" smtClean="0"/>
              <a:t>практикумы </a:t>
            </a:r>
            <a:r>
              <a:rPr lang="ru-RU" sz="2000" dirty="0"/>
              <a:t>как возможный способ формирования участниками инженерного мышления. В рамках сети участники </a:t>
            </a:r>
            <a:r>
              <a:rPr lang="ru-RU" sz="2000" dirty="0" smtClean="0"/>
              <a:t>обмениваются опытом </a:t>
            </a:r>
            <a:r>
              <a:rPr lang="ru-RU" sz="2000" dirty="0"/>
              <a:t>и </a:t>
            </a:r>
            <a:r>
              <a:rPr lang="ru-RU" sz="2000" dirty="0" smtClean="0"/>
              <a:t>наращивают </a:t>
            </a:r>
            <a:r>
              <a:rPr lang="ru-RU" sz="2000" dirty="0"/>
              <a:t>собственный потенциал в вопросах применения робототехники и легоконструирования в образовательном процессе, в освоении проектной и исследовательской деятельности, в профессиональном ориентировании школьников через пробное действие и места практики.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Базовая </a:t>
            </a:r>
            <a:r>
              <a:rPr lang="ru-RU" sz="2000" b="1" dirty="0">
                <a:solidFill>
                  <a:srgbClr val="C00000"/>
                </a:solidFill>
              </a:rPr>
              <a:t>характеристика сети </a:t>
            </a:r>
            <a:r>
              <a:rPr lang="ru-RU" sz="2000" dirty="0"/>
              <a:t>– избыточность образовательных ресурсов, которая обуславливает ситуации осмысленного выбора участниками, где значимую роль имеет тьюторское сопровождение детей и взрослых.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5323" y="2130609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grpSp>
        <p:nvGrpSpPr>
          <p:cNvPr id="19" name="Группа 18" hidden="1"/>
          <p:cNvGrpSpPr/>
          <p:nvPr/>
        </p:nvGrpSpPr>
        <p:grpSpPr>
          <a:xfrm>
            <a:off x="825798" y="2556852"/>
            <a:ext cx="1557658" cy="1557658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080" y="2657354"/>
              <a:ext cx="1355093" cy="1355093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1927013"/>
            <a:ext cx="1967640" cy="31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7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ЦЕЛИ И ЗАДАЧИ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19" name="Объект 2"/>
          <p:cNvSpPr>
            <a:spLocks noGrp="1"/>
          </p:cNvSpPr>
          <p:nvPr>
            <p:ph sz="quarter" idx="13"/>
          </p:nvPr>
        </p:nvSpPr>
        <p:spPr>
          <a:xfrm>
            <a:off x="272480" y="2752430"/>
            <a:ext cx="4248471" cy="2980826"/>
          </a:xfrm>
        </p:spPr>
        <p:txBody>
          <a:bodyPr>
            <a:noAutofit/>
          </a:bodyPr>
          <a:lstStyle/>
          <a:p>
            <a:pPr marL="45720" indent="0" algn="just" fontAlgn="base">
              <a:buNone/>
            </a:pPr>
            <a:r>
              <a:rPr lang="ru-RU" sz="1800" dirty="0" smtClean="0"/>
              <a:t>Создание </a:t>
            </a:r>
            <a:r>
              <a:rPr lang="ru-RU" sz="1800" dirty="0"/>
              <a:t>сети образовательных учреждений различного типа (детских садов, школ, учреждений дополнительного и профессионального образования), реализующих </a:t>
            </a:r>
            <a:r>
              <a:rPr lang="ru-RU" sz="1800" dirty="0" smtClean="0"/>
              <a:t>и/или </a:t>
            </a:r>
            <a:r>
              <a:rPr lang="ru-RU" sz="1800" dirty="0"/>
              <a:t>готовых </a:t>
            </a:r>
            <a:r>
              <a:rPr lang="ru-RU" sz="1800" dirty="0" smtClean="0"/>
              <a:t>реализовать </a:t>
            </a:r>
            <a:r>
              <a:rPr lang="ru-RU" sz="1800" dirty="0"/>
              <a:t>естественно - научные практикумы с использованием робототехники, как единого образовательного пространства, способного обеспечить индивидуальные запросы обучающихся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61312" y="1296613"/>
            <a:ext cx="89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2C72C7"/>
                </a:solidFill>
                <a:latin typeface="Myriad Pro" panose="020B0503030403020204" pitchFamily="34" charset="0"/>
              </a:rPr>
              <a:t>Задачи</a:t>
            </a: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664968" y="1844824"/>
            <a:ext cx="4968552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1400" dirty="0" smtClean="0"/>
              <a:t>привлечь </a:t>
            </a:r>
            <a:r>
              <a:rPr lang="ru-RU" sz="1400" dirty="0"/>
              <a:t>в пространство сетевого взаимодействия </a:t>
            </a:r>
            <a:r>
              <a:rPr lang="ru-RU" sz="1400" dirty="0" smtClean="0"/>
              <a:t>школы, образовательные учреждения </a:t>
            </a:r>
            <a:r>
              <a:rPr lang="ru-RU" sz="1400" dirty="0"/>
              <a:t>дошкольного, дополнительного и профессионального образования;</a:t>
            </a:r>
          </a:p>
          <a:p>
            <a:pPr algn="just" fontAlgn="base"/>
            <a:r>
              <a:rPr lang="ru-RU" sz="1400" dirty="0" smtClean="0"/>
              <a:t>побудить к освоению </a:t>
            </a:r>
            <a:r>
              <a:rPr lang="ru-RU" sz="1400" dirty="0"/>
              <a:t>педагогами – участниками проекта концептов и технологий, способствующих формированию тьюторской позиции;</a:t>
            </a:r>
          </a:p>
          <a:p>
            <a:pPr algn="just" fontAlgn="base"/>
            <a:r>
              <a:rPr lang="ru-RU" sz="1400" dirty="0"/>
              <a:t>и</a:t>
            </a:r>
            <a:r>
              <a:rPr lang="ru-RU" sz="1400" dirty="0" smtClean="0"/>
              <a:t>нициировать освоение </a:t>
            </a:r>
            <a:r>
              <a:rPr lang="ru-RU" sz="1400" dirty="0"/>
              <a:t>педагогами – участниками проекта, технологий, обеспечивающих использование робототехники в образовательном процессе;</a:t>
            </a:r>
          </a:p>
          <a:p>
            <a:pPr algn="just" fontAlgn="base"/>
            <a:r>
              <a:rPr lang="ru-RU" sz="1400" dirty="0" smtClean="0"/>
              <a:t>разработать </a:t>
            </a:r>
            <a:r>
              <a:rPr lang="ru-RU" sz="1400" dirty="0"/>
              <a:t>и </a:t>
            </a:r>
            <a:r>
              <a:rPr lang="ru-RU" sz="1400" dirty="0" smtClean="0"/>
              <a:t>апробировать систему </a:t>
            </a:r>
            <a:r>
              <a:rPr lang="ru-RU" sz="1400" dirty="0"/>
              <a:t>естественно - научных практикумов, способствующих формированию обучающимися инженерного мышления на основе технологий лего- и </a:t>
            </a:r>
            <a:r>
              <a:rPr lang="ru-RU" sz="1400" dirty="0" err="1" smtClean="0"/>
              <a:t>роботоконструирования</a:t>
            </a:r>
            <a:r>
              <a:rPr lang="ru-RU" sz="1400" dirty="0" smtClean="0"/>
              <a:t>;</a:t>
            </a:r>
          </a:p>
          <a:p>
            <a:pPr algn="just" fontAlgn="base"/>
            <a:r>
              <a:rPr lang="ru-RU" sz="1400" dirty="0" smtClean="0">
                <a:solidFill>
                  <a:schemeClr val="tx1"/>
                </a:solidFill>
              </a:rPr>
              <a:t>создать модель (модели) </a:t>
            </a:r>
            <a:r>
              <a:rPr lang="ru-RU" sz="1400" dirty="0">
                <a:solidFill>
                  <a:schemeClr val="tx1"/>
                </a:solidFill>
              </a:rPr>
              <a:t>управления образовательным процессом в рамках сетевого взаимодействия, </a:t>
            </a:r>
            <a:r>
              <a:rPr lang="ru-RU" sz="1400" dirty="0" smtClean="0">
                <a:solidFill>
                  <a:schemeClr val="tx1"/>
                </a:solidFill>
              </a:rPr>
              <a:t>обеспечивающую (- </a:t>
            </a:r>
            <a:r>
              <a:rPr lang="ru-RU" sz="1400" dirty="0" err="1" smtClean="0">
                <a:solidFill>
                  <a:schemeClr val="tx1"/>
                </a:solidFill>
              </a:rPr>
              <a:t>щие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r>
              <a:rPr lang="ru-RU" sz="1400" dirty="0">
                <a:solidFill>
                  <a:schemeClr val="tx1"/>
                </a:solidFill>
              </a:rPr>
              <a:t>открытое избыточное пространство для реализации естественно - научных практикумов.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16516" y="1846565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Цель</a:t>
            </a:r>
            <a:endParaRPr lang="ru-RU" sz="36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37" y="1324201"/>
            <a:ext cx="1392843" cy="16174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926325"/>
            <a:ext cx="1008112" cy="106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6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19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ЦЕЛЕВАЯ АУДИТОРИЯ </a:t>
            </a:r>
            <a:r>
              <a:rPr lang="ru-RU" dirty="0" smtClean="0">
                <a:solidFill>
                  <a:schemeClr val="bg1"/>
                </a:solidFill>
              </a:rPr>
              <a:t>ПРОЕКТА: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84848" y="1556792"/>
            <a:ext cx="6329552" cy="382787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педагоги,</a:t>
            </a:r>
          </a:p>
          <a:p>
            <a:r>
              <a:rPr lang="ru-RU" sz="2400" dirty="0" smtClean="0"/>
              <a:t>административно </a:t>
            </a:r>
            <a:r>
              <a:rPr lang="ru-RU" sz="2400" dirty="0"/>
              <a:t>– управленческий </a:t>
            </a:r>
            <a:r>
              <a:rPr lang="ru-RU" sz="2400" dirty="0" smtClean="0"/>
              <a:t>корпус,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оспитанники, </a:t>
            </a:r>
          </a:p>
          <a:p>
            <a:r>
              <a:rPr lang="ru-RU" sz="2400" dirty="0" smtClean="0"/>
              <a:t>родительская </a:t>
            </a:r>
            <a:r>
              <a:rPr lang="ru-RU" sz="2400" dirty="0"/>
              <a:t>общественность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000" i="1" dirty="0" smtClean="0"/>
              <a:t>образовательных </a:t>
            </a:r>
            <a:r>
              <a:rPr lang="ru-RU" sz="2000" i="1" dirty="0"/>
              <a:t>организаций различного типа (детские сады, школы, учреждения дополнительного и профессионального </a:t>
            </a:r>
            <a:r>
              <a:rPr lang="ru-RU" sz="2000" i="1" dirty="0" smtClean="0"/>
              <a:t>образования) - участников </a:t>
            </a:r>
            <a:r>
              <a:rPr lang="ru-RU" sz="2000" i="1" dirty="0"/>
              <a:t>проектного сообщества, создаваемого в ходе реализации проекта.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1844822"/>
            <a:ext cx="2952328" cy="28986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368824" y="2089855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2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53011" y="1924152"/>
            <a:ext cx="7952517" cy="3521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/>
              <a:t>с</a:t>
            </a:r>
            <a:r>
              <a:rPr lang="ru-RU" sz="1800" dirty="0" smtClean="0"/>
              <a:t>оздана образовательная платформа, обладающая необходимыми характеристиками открытого образовательного пространства  – площадка виртуального взаимодействия субъектов сети;</a:t>
            </a:r>
          </a:p>
          <a:p>
            <a:pPr algn="just"/>
            <a:r>
              <a:rPr lang="ru-RU" sz="1800" dirty="0"/>
              <a:t>создана нормативно  - правовая база сетевого взаимодействия и внесены </a:t>
            </a:r>
            <a:r>
              <a:rPr lang="ru-RU" sz="1800" dirty="0" smtClean="0"/>
              <a:t>изменения </a:t>
            </a:r>
            <a:r>
              <a:rPr lang="ru-RU" sz="1800" dirty="0"/>
              <a:t>в программные </a:t>
            </a:r>
            <a:r>
              <a:rPr lang="ru-RU" sz="1800" dirty="0" smtClean="0"/>
              <a:t>документы школы;</a:t>
            </a:r>
          </a:p>
          <a:p>
            <a:pPr algn="just"/>
            <a:r>
              <a:rPr lang="ru-RU" sz="1800" dirty="0" smtClean="0"/>
              <a:t>обучены административно – педагогические команды по 2 направлениям :«Образовательная робототехника» и «Основы </a:t>
            </a:r>
            <a:r>
              <a:rPr lang="ru-RU" sz="1800" dirty="0" err="1" smtClean="0"/>
              <a:t>тьюторского</a:t>
            </a:r>
            <a:r>
              <a:rPr lang="ru-RU" sz="1800" dirty="0" smtClean="0"/>
              <a:t> сопровождения» (дистанционно – на ресурсах платформы и стационарно на базе МАОУ СОШ №7 через цикл </a:t>
            </a:r>
            <a:r>
              <a:rPr lang="ru-RU" sz="1800" dirty="0" err="1" smtClean="0"/>
              <a:t>стажировочных</a:t>
            </a:r>
            <a:r>
              <a:rPr lang="ru-RU" sz="1800" dirty="0" smtClean="0"/>
              <a:t> мероприятий);</a:t>
            </a:r>
          </a:p>
          <a:p>
            <a:pPr algn="just"/>
            <a:r>
              <a:rPr lang="ru-RU" sz="1800" dirty="0" smtClean="0"/>
              <a:t>представления и практика авторов  - субъектов сети – складываются в систему естественно – научных практикумов, влияющую на формирование обучающимися инженерного мышления и оформляются в методические и дидактические материалы для последующей диссеминации.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3011" y="1366125"/>
            <a:ext cx="3789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Myriad Pro" panose="020B0503030403020204" pitchFamily="34" charset="0"/>
              </a:rPr>
              <a:t>Ожидаемые результаты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784648" y="1447513"/>
            <a:ext cx="385913" cy="325303"/>
            <a:chOff x="4808984" y="1988840"/>
            <a:chExt cx="829423" cy="936104"/>
          </a:xfrm>
          <a:solidFill>
            <a:srgbClr val="C00000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4808984" y="1988840"/>
              <a:ext cx="45719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854703" y="1988840"/>
              <a:ext cx="783704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32727" r="2466" b="7272"/>
          <a:stretch/>
        </p:blipFill>
        <p:spPr>
          <a:xfrm>
            <a:off x="272480" y="1594063"/>
            <a:ext cx="1466345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3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981" y="260648"/>
            <a:ext cx="8712968" cy="72008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ТЕКУЩИЕ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5230" y="4231867"/>
            <a:ext cx="2191108" cy="2188956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1400" dirty="0" smtClean="0"/>
              <a:t>Разработана нормативно-правовая база реализации проекта:</a:t>
            </a:r>
          </a:p>
          <a:p>
            <a:pPr algn="just"/>
            <a:r>
              <a:rPr lang="ru-RU" sz="1400" dirty="0" smtClean="0"/>
              <a:t>приказы об утверждении проектных групп и дорожной карты проекта</a:t>
            </a:r>
          </a:p>
          <a:p>
            <a:pPr algn="just"/>
            <a:r>
              <a:rPr lang="ru-RU" sz="1400" dirty="0" smtClean="0"/>
              <a:t>договор о социальном партнерстве в рамках проекта</a:t>
            </a:r>
          </a:p>
          <a:p>
            <a:pPr marL="45720" indent="0" algn="just">
              <a:buNone/>
            </a:pPr>
            <a:endParaRPr lang="ru-RU" sz="1400" i="1" u="sng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9179" y="3789040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38080" y="1965310"/>
            <a:ext cx="1656184" cy="1808584"/>
            <a:chOff x="949936" y="1910445"/>
            <a:chExt cx="1656184" cy="1808584"/>
          </a:xfrm>
        </p:grpSpPr>
        <p:sp>
          <p:nvSpPr>
            <p:cNvPr id="4" name="Овал 3"/>
            <p:cNvSpPr/>
            <p:nvPr/>
          </p:nvSpPr>
          <p:spPr>
            <a:xfrm>
              <a:off x="949936" y="1910445"/>
              <a:ext cx="1656184" cy="165618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181347" y="3229211"/>
                <a:ext cx="445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2936776" y="1921334"/>
            <a:ext cx="1656184" cy="1808584"/>
            <a:chOff x="3224808" y="1910445"/>
            <a:chExt cx="1656184" cy="1808584"/>
          </a:xfrm>
        </p:grpSpPr>
        <p:sp>
          <p:nvSpPr>
            <p:cNvPr id="9" name="Овал 8"/>
            <p:cNvSpPr/>
            <p:nvPr/>
          </p:nvSpPr>
          <p:spPr>
            <a:xfrm>
              <a:off x="3224808" y="1910445"/>
              <a:ext cx="1656184" cy="1656184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</p:grpSp>
      </p:grpSp>
      <p:grpSp>
        <p:nvGrpSpPr>
          <p:cNvPr id="18" name="Группа 17"/>
          <p:cNvGrpSpPr/>
          <p:nvPr/>
        </p:nvGrpSpPr>
        <p:grpSpPr>
          <a:xfrm>
            <a:off x="5208959" y="1965310"/>
            <a:ext cx="1656184" cy="1808584"/>
            <a:chOff x="949936" y="1910445"/>
            <a:chExt cx="1656184" cy="1808584"/>
          </a:xfrm>
        </p:grpSpPr>
        <p:sp>
          <p:nvSpPr>
            <p:cNvPr id="19" name="Овал 18"/>
            <p:cNvSpPr/>
            <p:nvPr/>
          </p:nvSpPr>
          <p:spPr>
            <a:xfrm>
              <a:off x="949936" y="1910445"/>
              <a:ext cx="1656184" cy="165618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</p:grpSp>
      <p:grpSp>
        <p:nvGrpSpPr>
          <p:cNvPr id="23" name="Группа 22"/>
          <p:cNvGrpSpPr/>
          <p:nvPr/>
        </p:nvGrpSpPr>
        <p:grpSpPr>
          <a:xfrm>
            <a:off x="7473280" y="1844824"/>
            <a:ext cx="1656184" cy="1808584"/>
            <a:chOff x="3224808" y="1910445"/>
            <a:chExt cx="1656184" cy="1808584"/>
          </a:xfrm>
        </p:grpSpPr>
        <p:sp>
          <p:nvSpPr>
            <p:cNvPr id="24" name="Овал 23"/>
            <p:cNvSpPr/>
            <p:nvPr/>
          </p:nvSpPr>
          <p:spPr>
            <a:xfrm>
              <a:off x="3224808" y="1910445"/>
              <a:ext cx="1656184" cy="1656184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04</a:t>
                </a:r>
              </a:p>
            </p:txBody>
          </p:sp>
        </p:grpSp>
      </p:grpSp>
      <p:sp>
        <p:nvSpPr>
          <p:cNvPr id="28" name="Объект 2"/>
          <p:cNvSpPr txBox="1">
            <a:spLocks/>
          </p:cNvSpPr>
          <p:nvPr/>
        </p:nvSpPr>
        <p:spPr>
          <a:xfrm>
            <a:off x="7246276" y="4194724"/>
            <a:ext cx="2191108" cy="1322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Font typeface="Wingdings" pitchFamily="2" charset="2"/>
              <a:buNone/>
            </a:pPr>
            <a:r>
              <a:rPr lang="ru-RU" sz="1400" dirty="0" smtClean="0"/>
              <a:t>Разработаны программы  естественно-научных практикумов, две реализованы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70268" y="3789040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2669314" y="4226554"/>
            <a:ext cx="2191108" cy="20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400" dirty="0"/>
              <a:t>Создана дистанционная образовательная </a:t>
            </a:r>
            <a:r>
              <a:rPr lang="ru-RU" sz="1400" dirty="0" smtClean="0"/>
              <a:t>платформа </a:t>
            </a:r>
            <a:r>
              <a:rPr lang="ru-RU" sz="1400" dirty="0"/>
              <a:t>проектного </a:t>
            </a:r>
            <a:r>
              <a:rPr lang="ru-RU" sz="1400" dirty="0" smtClean="0"/>
              <a:t>сообщества практикум7.рф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20876" y="3789040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7184583" y="4553964"/>
            <a:ext cx="21911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225886" y="3789040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cxnSp>
        <p:nvCxnSpPr>
          <p:cNvPr id="2048" name="Прямая соединительная линия 2047"/>
          <p:cNvCxnSpPr/>
          <p:nvPr/>
        </p:nvCxnSpPr>
        <p:spPr>
          <a:xfrm>
            <a:off x="2360712" y="2749252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95171" y="2729880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969224" y="2737500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D:\Work\Prodject\Презентация Ирина Брацун\01\Иконки\noun_586844_cc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10" y="2420698"/>
            <a:ext cx="742046" cy="92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Work\Prodject\Презентация Ирина Брацун\01\Иконки\05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895" y="2196957"/>
            <a:ext cx="954312" cy="119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Work\Prodject\Презентация Ирина Брацун\01\Иконки\04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46" y="2163800"/>
            <a:ext cx="885552" cy="110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Work\Prodject\Презентация Ирина Брацун\01\Иконки\06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28" y="2290208"/>
            <a:ext cx="703027" cy="70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sp>
        <p:nvSpPr>
          <p:cNvPr id="41" name="Объект 2"/>
          <p:cNvSpPr txBox="1">
            <a:spLocks/>
          </p:cNvSpPr>
          <p:nvPr/>
        </p:nvSpPr>
        <p:spPr>
          <a:xfrm>
            <a:off x="4876109" y="4227354"/>
            <a:ext cx="2191108" cy="204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Font typeface="Wingdings" pitchFamily="2" charset="2"/>
              <a:buNone/>
            </a:pPr>
            <a:r>
              <a:rPr lang="ru-RU" sz="1400" dirty="0" smtClean="0"/>
              <a:t>Заключены договоры о социальном партнёрстве с тремя ОО, с пятью – договоры в стадии подписания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2263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Естественно - научный практикум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(от греч. </a:t>
            </a:r>
            <a:r>
              <a:rPr lang="ru-RU" dirty="0" err="1" smtClean="0">
                <a:solidFill>
                  <a:schemeClr val="tx1"/>
                </a:solidFill>
              </a:rPr>
              <a:t>praktikos</a:t>
            </a:r>
            <a:r>
              <a:rPr lang="ru-RU" dirty="0" smtClean="0">
                <a:solidFill>
                  <a:schemeClr val="tx1"/>
                </a:solidFill>
              </a:rPr>
              <a:t> - деятельный).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44488" y="1772816"/>
            <a:ext cx="8928992" cy="4248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Это - особый вид (форма) урочной и внеурочной деятельности учащихся, имеющих целью практическое усвоение основных положений какого-либо учебного предмета, науки в специально созданной избыточной, открытой, доступной образовательной среде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b="1" dirty="0" smtClean="0"/>
              <a:t>Основные принципы практикума</a:t>
            </a:r>
          </a:p>
          <a:p>
            <a:pPr algn="just"/>
            <a:r>
              <a:rPr lang="ru-RU" dirty="0" smtClean="0"/>
              <a:t>   технологичность (как использование определенных </a:t>
            </a:r>
            <a:r>
              <a:rPr lang="ru-RU" dirty="0" smtClean="0"/>
              <a:t>способов          деятельности </a:t>
            </a:r>
            <a:r>
              <a:rPr lang="ru-RU" dirty="0" smtClean="0"/>
              <a:t>(технологий), так и объектов (инструментов), </a:t>
            </a:r>
          </a:p>
          <a:p>
            <a:pPr algn="just"/>
            <a:r>
              <a:rPr lang="ru-RU" dirty="0" smtClean="0"/>
              <a:t>   самостоятельность, </a:t>
            </a:r>
          </a:p>
          <a:p>
            <a:pPr algn="just"/>
            <a:r>
              <a:rPr lang="ru-RU" dirty="0" smtClean="0"/>
              <a:t>   </a:t>
            </a:r>
            <a:r>
              <a:rPr lang="ru-RU" dirty="0" err="1" smtClean="0"/>
              <a:t>практикоориентированность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  вариативность, выход за рамки учебного предмета.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1529</TotalTime>
  <Words>601</Words>
  <Application>Microsoft Office PowerPoint</Application>
  <PresentationFormat>Лист A4 (210x297 мм)</PresentationFormat>
  <Paragraphs>64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Georgia</vt:lpstr>
      <vt:lpstr>Myriad Pro</vt:lpstr>
      <vt:lpstr>Wingdings</vt:lpstr>
      <vt:lpstr>Воздушный поток</vt:lpstr>
      <vt:lpstr>Система естественно - научных практикумов с использованием робототехники в сетевом взаимодействии образовательных учреждений </vt:lpstr>
      <vt:lpstr>СУТЬ ПРОЕКТА</vt:lpstr>
      <vt:lpstr>ЦЕЛИ И ЗАДАЧИ ПРОЕКТА</vt:lpstr>
      <vt:lpstr>ЦЕЛЕВАЯ АУДИТОРИЯ ПРОЕКТА:</vt:lpstr>
      <vt:lpstr>ОЖИДАЕМЫЕ РЕЗУЛЬТАТЫ ПРОЕКТА</vt:lpstr>
      <vt:lpstr>ТЕКУЩИЕ РЕЗУЛЬТАТЫ ПРОЕКТА</vt:lpstr>
      <vt:lpstr>Естественно - научный практикум  (от греч. praktikos - деятельный).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lenovo-35</cp:lastModifiedBy>
  <cp:revision>105</cp:revision>
  <dcterms:created xsi:type="dcterms:W3CDTF">2016-10-25T07:20:22Z</dcterms:created>
  <dcterms:modified xsi:type="dcterms:W3CDTF">2017-09-13T09:43:50Z</dcterms:modified>
</cp:coreProperties>
</file>